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411" r:id="rId2"/>
    <p:sldId id="412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21E"/>
    <a:srgbClr val="685A54"/>
    <a:srgbClr val="000000"/>
    <a:srgbClr val="FF9933"/>
    <a:srgbClr val="94837C"/>
    <a:srgbClr val="FF0000"/>
    <a:srgbClr val="EDED09"/>
    <a:srgbClr val="FFFCC7"/>
    <a:srgbClr val="111453"/>
    <a:srgbClr val="7B2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0" autoAdjust="0"/>
    <p:restoredTop sz="94660"/>
  </p:normalViewPr>
  <p:slideViewPr>
    <p:cSldViewPr>
      <p:cViewPr varScale="1">
        <p:scale>
          <a:sx n="47" d="100"/>
          <a:sy n="47" d="100"/>
        </p:scale>
        <p:origin x="16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B09BD-7FE6-4483-BD2E-11B9D3F272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9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726F-417B-4B16-B456-37FD1582D7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5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E46EA-AA40-4F62-BD20-A01AB44E25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85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5D2BC7-A2F0-4974-95CE-7484C65CED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8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59B319-E6DB-442C-B1F0-4501AC49DB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59CEB-11EB-4F7D-BDAC-CF4C350300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3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C282E-DB2C-4B36-9FC1-D1B6AA370D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3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35B47-4696-4CE5-9FD3-5CFB83F16A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5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B12CE-7784-4D49-B18B-0391CEAEE1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0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0D49A-DAD1-40AA-927C-C8144EAEB5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8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79AA-C80F-411E-B903-8B956C2C62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1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993AF-34FF-47D5-8633-D2028C6982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1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A123D-1BDE-48C2-93E9-5DE55B5B47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3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63F5D9-462D-4AA8-A719-F5ACF73239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3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60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92298" y="2514600"/>
            <a:ext cx="8839200" cy="205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1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 the government will provide peace at home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whether it means using the FBI to solve a crime or calling out the National Guard during times of unrest.</a:t>
            </a:r>
          </a:p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President can summon such aid if a state or community cannot or will not respond to the emergency.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2298" y="5342552"/>
            <a:ext cx="8828231" cy="14890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buClr>
                <a:prstClr val="black"/>
              </a:buClr>
              <a:buFont typeface="Wingdings" panose="05000000000000000000" pitchFamily="2" charset="2"/>
              <a:buChar char="§"/>
            </a:pPr>
            <a:endParaRPr lang="en-US" altLang="en-US" sz="100" dirty="0" smtClean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marL="457200" indent="-395288" fontAlgn="auto"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prstClr val="white"/>
                </a:solidFill>
                <a:latin typeface="Georgia" panose="02040502050405020303" pitchFamily="18" charset="0"/>
              </a:rPr>
              <a:t>After the American Revolution, the United States had no armed forces to defend itself.  The Constitution gives Congress the power to “raise and support armies,” and to “provide and maintain a Navy” to protect its borders.  </a:t>
            </a:r>
          </a:p>
        </p:txBody>
      </p:sp>
    </p:spTree>
    <p:extLst>
      <p:ext uri="{BB962C8B-B14F-4D97-AF65-F5344CB8AC3E}">
        <p14:creationId xmlns:p14="http://schemas.microsoft.com/office/powerpoint/2010/main" val="34749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2362200"/>
            <a:ext cx="8839200" cy="304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government is to provide an environment for the well-being of all the people.</a:t>
            </a:r>
          </a:p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national government has the power to collect taxes and set aside money for programs that will benefit the people.</a:t>
            </a:r>
          </a:p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 instance the government supports scientific research and development to improve the quality of life, school nutrition programs,  college tuition programs, social security, safety standards, etc.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13592" y="5938940"/>
            <a:ext cx="8839200" cy="76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Liberty is the freedom to live as you please, as long as you obey the laws and respect the rights of others.</a:t>
            </a:r>
          </a:p>
        </p:txBody>
      </p:sp>
    </p:spTree>
    <p:extLst>
      <p:ext uri="{BB962C8B-B14F-4D97-AF65-F5344CB8AC3E}">
        <p14:creationId xmlns:p14="http://schemas.microsoft.com/office/powerpoint/2010/main" val="327637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792" y="4825018"/>
            <a:ext cx="9144000" cy="1834340"/>
          </a:xfrm>
          <a:prstGeom prst="rect">
            <a:avLst/>
          </a:prstGeom>
          <a:solidFill>
            <a:srgbClr val="ED7D31">
              <a:lumMod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Americans voted in the first election under the Constitution in 1789.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It was no surprise when George Washington was elected President, while John Adams was chosen Vice President.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82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4346829"/>
            <a:ext cx="9144000" cy="2510649"/>
          </a:xfrm>
          <a:prstGeom prst="rect">
            <a:avLst/>
          </a:prstGeom>
          <a:solidFill>
            <a:srgbClr val="ED7D3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first Congress was made up of 59 representatives and 27 senators.</a:t>
            </a:r>
          </a:p>
          <a:p>
            <a:pPr marL="571500" marR="0" lvl="0" indent="-5715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 met in New York City, which was chosen as the nations first capital.</a:t>
            </a:r>
          </a:p>
          <a:p>
            <a:pPr marL="571500" marR="0" lvl="0" indent="-5715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first Congress quickly turned its attention to adding a </a:t>
            </a: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Bill of Rights – the first ten amendments </a:t>
            </a: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 the Constitution.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65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Woven mat"/>
          <p:cNvSpPr txBox="1">
            <a:spLocks noChangeArrowheads="1"/>
          </p:cNvSpPr>
          <p:nvPr/>
        </p:nvSpPr>
        <p:spPr>
          <a:xfrm>
            <a:off x="-5862" y="4632698"/>
            <a:ext cx="9144000" cy="2234094"/>
          </a:xfrm>
          <a:prstGeom prst="rect">
            <a:avLst/>
          </a:prstGeom>
          <a:solidFill>
            <a:srgbClr val="ED7D3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marR="0" lvl="0" indent="-509588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Founding Fathers had set up a way to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amend (change) </a:t>
            </a: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Constitution. But they did not want people to make changes lightly.</a:t>
            </a:r>
          </a:p>
          <a:p>
            <a:pPr marL="623888" marR="0" lvl="0" indent="-509588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Thus, they made the process of amending the Constitution fairly difficult.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61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Woven mat"/>
          <p:cNvSpPr txBox="1">
            <a:spLocks noChangeArrowheads="1"/>
          </p:cNvSpPr>
          <p:nvPr/>
        </p:nvSpPr>
        <p:spPr>
          <a:xfrm>
            <a:off x="4966151" y="5928663"/>
            <a:ext cx="4148764" cy="867500"/>
          </a:xfrm>
          <a:prstGeom prst="rect">
            <a:avLst/>
          </a:prstGeom>
          <a:solidFill>
            <a:srgbClr val="ED7D3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9051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Three-fourths (3/4) of the states must approve the amendment before it can become part of the Constitution.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48"/>
          <p:cNvSpPr txBox="1"/>
          <p:nvPr/>
        </p:nvSpPr>
        <p:spPr>
          <a:xfrm>
            <a:off x="3944013" y="1722531"/>
            <a:ext cx="1133314" cy="76409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solidFill>
                  <a:prstClr val="black"/>
                </a:solidFill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2/3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48"/>
          <p:cNvSpPr txBox="1"/>
          <p:nvPr/>
        </p:nvSpPr>
        <p:spPr>
          <a:xfrm>
            <a:off x="2131595" y="4147432"/>
            <a:ext cx="1133314" cy="76409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solidFill>
                  <a:prstClr val="black"/>
                </a:solidFill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2/3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48"/>
          <p:cNvSpPr txBox="1"/>
          <p:nvPr/>
        </p:nvSpPr>
        <p:spPr>
          <a:xfrm>
            <a:off x="5807696" y="4175889"/>
            <a:ext cx="1133314" cy="76409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 smtClean="0">
                <a:solidFill>
                  <a:prstClr val="black"/>
                </a:solidFill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3/4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0606" y="2950884"/>
            <a:ext cx="4872116" cy="646331"/>
          </a:xfrm>
          <a:prstGeom prst="rect">
            <a:avLst/>
          </a:prstGeom>
          <a:solidFill>
            <a:srgbClr val="ED7D3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</a:rPr>
              <a:t>Two-thirds (2/3) of both houses of Congress can vote to propose an amendment.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21" y="5943600"/>
            <a:ext cx="4126739" cy="646331"/>
          </a:xfrm>
          <a:prstGeom prst="rect">
            <a:avLst/>
          </a:prstGeom>
          <a:solidFill>
            <a:srgbClr val="ED7D3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</a:rPr>
              <a:t>2/3 of the states can request special conventions to propose amendments.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800133" y="4632356"/>
            <a:ext cx="3424092" cy="1132382"/>
          </a:xfrm>
          <a:prstGeom prst="rightArrow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0133" y="4869736"/>
            <a:ext cx="3071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amendment must then be ratified.</a:t>
            </a:r>
          </a:p>
        </p:txBody>
      </p:sp>
    </p:spTree>
    <p:extLst>
      <p:ext uri="{BB962C8B-B14F-4D97-AF65-F5344CB8AC3E}">
        <p14:creationId xmlns:p14="http://schemas.microsoft.com/office/powerpoint/2010/main" val="800237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2438400"/>
            <a:ext cx="9144000" cy="3892062"/>
          </a:xfrm>
          <a:prstGeom prst="rect">
            <a:avLst/>
          </a:prstGeom>
          <a:solidFill>
            <a:srgbClr val="ED7D3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 more than 200 years since the Constitution was adopted, only twenty-seven (27) amendments have been approved.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Ten of those amendments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were added in the first years after the Constitution was ratified!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first Congress proposed a series of amendments to the Constitution in 1789.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By December 1791, three-fourths (3/4) of the states had ratified 10 amendments. Those amendments became known as the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Bill of Rights.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862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46061" y="4114800"/>
            <a:ext cx="9059839" cy="2677656"/>
          </a:xfrm>
          <a:prstGeom prst="rect">
            <a:avLst/>
          </a:prstGeom>
          <a:solidFill>
            <a:srgbClr val="000000"/>
          </a:solidFill>
          <a:ln>
            <a:solidFill>
              <a:sysClr val="windowText" lastClr="00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marL="233363" indent="-233363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People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already have the rights listed in the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amendments simply because they are born.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They are “</a:t>
            </a:r>
            <a:r>
              <a:rPr kumimoji="0" lang="en-US" altLang="en-US" sz="2400" b="0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natural </a:t>
            </a:r>
            <a:r>
              <a:rPr kumimoji="0" lang="en-US" altLang="en-US" sz="2400" b="0" i="0" u="none" strike="noStrike" kern="0" cap="none" spc="0" normalizeH="0" baseline="0" noProof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rights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,”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said Madison,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that belong to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all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human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beings from birth.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The Bill of Rights simply prevents the government from taking these rights away.</a:t>
            </a:r>
          </a:p>
        </p:txBody>
      </p:sp>
    </p:spTree>
    <p:extLst>
      <p:ext uri="{BB962C8B-B14F-4D97-AF65-F5344CB8AC3E}">
        <p14:creationId xmlns:p14="http://schemas.microsoft.com/office/powerpoint/2010/main" val="1153107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4734342"/>
            <a:ext cx="9144000" cy="2123658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marL="233363" indent="-233363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03225" marR="0" lvl="0" indent="-403225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The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First Amendment guarantees individual liberties, including freedom of Speech, and freedom of the press (newspaper), freedom of religion.</a:t>
            </a:r>
          </a:p>
          <a:p>
            <a:pPr marL="403225" marR="0" lvl="0" indent="-403225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It also guarantees the right to assemble (meet in a group) peacefully and the right to petition the government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972" y="1288940"/>
            <a:ext cx="854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alt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The first ten amendments that make up the </a:t>
            </a:r>
            <a:r>
              <a:rPr lang="en-US" altLang="en-US" sz="2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Bill </a:t>
            </a:r>
            <a:r>
              <a:rPr lang="en-US" alt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of </a:t>
            </a:r>
            <a:r>
              <a:rPr lang="en-US" altLang="en-US" sz="2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Rights </a:t>
            </a:r>
            <a:r>
              <a:rPr lang="en-US" altLang="en-US" sz="3600" dirty="0" smtClean="0">
                <a:solidFill>
                  <a:prstClr val="white"/>
                </a:solidFill>
                <a:latin typeface="Highland Perk" panose="02000000000000000000" pitchFamily="2" charset="0"/>
              </a:rPr>
              <a:t/>
            </a:r>
            <a:br>
              <a:rPr lang="en-US" altLang="en-US" sz="3600" dirty="0" smtClean="0">
                <a:solidFill>
                  <a:prstClr val="white"/>
                </a:solidFill>
                <a:latin typeface="Highland Perk" panose="02000000000000000000" pitchFamily="2" charset="0"/>
              </a:rPr>
            </a:br>
            <a:r>
              <a:rPr lang="en-US" altLang="en-US" sz="2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ensure </a:t>
            </a:r>
            <a:r>
              <a:rPr lang="en-US" alt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the basic freedoms of American citizens.</a:t>
            </a:r>
          </a:p>
        </p:txBody>
      </p:sp>
    </p:spTree>
    <p:extLst>
      <p:ext uri="{BB962C8B-B14F-4D97-AF65-F5344CB8AC3E}">
        <p14:creationId xmlns:p14="http://schemas.microsoft.com/office/powerpoint/2010/main" val="3070827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67200" y="609600"/>
            <a:ext cx="3890682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marL="233363" indent="-233363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dirty="0" smtClean="0">
                <a:solidFill>
                  <a:prstClr val="black"/>
                </a:solidFill>
                <a:latin typeface="Britannic Bold" panose="020B0903060703020204" pitchFamily="34" charset="0"/>
              </a:rPr>
              <a:t>Free </a:t>
            </a:r>
            <a:r>
              <a:rPr lang="en-US" altLang="en-US" sz="4800" dirty="0">
                <a:solidFill>
                  <a:prstClr val="black"/>
                </a:solidFill>
                <a:latin typeface="Britannic Bold" panose="020B0903060703020204" pitchFamily="34" charset="0"/>
              </a:rPr>
              <a:t>Speech </a:t>
            </a:r>
            <a:r>
              <a:rPr lang="en-US" altLang="en-US" sz="3200" b="1" dirty="0" smtClean="0">
                <a:solidFill>
                  <a:prstClr val="black"/>
                </a:solidFill>
                <a:latin typeface="Courtney Dorkling" panose="02000000000000000000" pitchFamily="2" charset="0"/>
              </a:rPr>
              <a:t/>
            </a:r>
            <a:br>
              <a:rPr lang="en-US" altLang="en-US" sz="3200" b="1" dirty="0" smtClean="0">
                <a:solidFill>
                  <a:prstClr val="black"/>
                </a:solidFill>
                <a:latin typeface="Courtney Dorkling" panose="02000000000000000000" pitchFamily="2" charset="0"/>
              </a:rPr>
            </a:br>
            <a:r>
              <a:rPr lang="en-US" altLang="en-US" sz="2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Say </a:t>
            </a:r>
            <a:r>
              <a:rPr lang="en-US" alt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what </a:t>
            </a:r>
            <a:r>
              <a:rPr lang="en-US" altLang="en-US" sz="2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you like</a:t>
            </a:r>
            <a:r>
              <a:rPr lang="en-US" alt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!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-152400" y="2970519"/>
            <a:ext cx="5934635" cy="12618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</a:rPr>
              <a:t>Freedom of the press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land Perk" panose="02000000000000000000" pitchFamily="2" charset="0"/>
              </a:rPr>
              <a:t/>
            </a:r>
            <a:b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land Perk" panose="02000000000000000000" pitchFamily="2" charset="0"/>
              </a:rPr>
            </a:b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Write what you like!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547222" y="5257800"/>
            <a:ext cx="5596778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 smtClean="0">
                <a:solidFill>
                  <a:prstClr val="black"/>
                </a:solidFill>
                <a:latin typeface="Britannic Bold" panose="020B0903060703020204" pitchFamily="34" charset="0"/>
              </a:rPr>
              <a:t>Freedom </a:t>
            </a:r>
            <a:r>
              <a:rPr lang="en-US" altLang="en-US" sz="4000" dirty="0">
                <a:solidFill>
                  <a:prstClr val="black"/>
                </a:solidFill>
                <a:latin typeface="Britannic Bold" panose="020B0903060703020204" pitchFamily="34" charset="0"/>
              </a:rPr>
              <a:t>to </a:t>
            </a:r>
            <a:r>
              <a:rPr lang="en-US" altLang="en-US" sz="4000" dirty="0" smtClean="0">
                <a:solidFill>
                  <a:prstClr val="black"/>
                </a:solidFill>
                <a:latin typeface="Britannic Bold" panose="020B0903060703020204" pitchFamily="34" charset="0"/>
              </a:rPr>
              <a:t>Assemble</a:t>
            </a:r>
            <a:r>
              <a:rPr lang="en-US" altLang="en-US" sz="3200" dirty="0">
                <a:solidFill>
                  <a:prstClr val="black"/>
                </a:solidFill>
                <a:latin typeface="Britannic Bold" panose="020B0903060703020204" pitchFamily="34" charset="0"/>
              </a:rPr>
              <a:t/>
            </a:r>
            <a:br>
              <a:rPr lang="en-US" altLang="en-US" sz="3200" dirty="0">
                <a:solidFill>
                  <a:prstClr val="black"/>
                </a:solidFill>
                <a:latin typeface="Britannic Bold" panose="020B0903060703020204" pitchFamily="34" charset="0"/>
              </a:rPr>
            </a:br>
            <a:r>
              <a:rPr lang="en-US" altLang="en-US" sz="2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Gather where </a:t>
            </a:r>
            <a:r>
              <a:rPr lang="en-US" alt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you like!</a:t>
            </a:r>
          </a:p>
        </p:txBody>
      </p:sp>
    </p:spTree>
    <p:extLst>
      <p:ext uri="{BB962C8B-B14F-4D97-AF65-F5344CB8AC3E}">
        <p14:creationId xmlns:p14="http://schemas.microsoft.com/office/powerpoint/2010/main" val="417915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978300"/>
              </p:ext>
            </p:extLst>
          </p:nvPr>
        </p:nvGraphicFramePr>
        <p:xfrm>
          <a:off x="281352" y="1295400"/>
          <a:ext cx="8604250" cy="5029200"/>
        </p:xfrm>
        <a:graphic>
          <a:graphicData uri="http://schemas.openxmlformats.org/drawingml/2006/table">
            <a:tbl>
              <a:tblPr/>
              <a:tblGrid>
                <a:gridCol w="8604250"/>
              </a:tblGrid>
              <a:tr h="50292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ritannic Bold" panose="020B0903060703020204" pitchFamily="34" charset="0"/>
                          <a:cs typeface="Arial" panose="020B0604020202020204" pitchFamily="34" charset="0"/>
                        </a:rPr>
                        <a:t>VOCABULARY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 of Rights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Amend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process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Self-incriminating testimony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Rights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Posterity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Preamble 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385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03" y="2043791"/>
            <a:ext cx="3865247" cy="1569660"/>
          </a:xfrm>
          <a:prstGeom prst="rect">
            <a:avLst/>
          </a:prstGeom>
          <a:solidFill>
            <a:srgbClr val="ED7D3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The Second Amendment guarantees citizens the right to keep and bear arms (guns).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914400"/>
            <a:ext cx="5867400" cy="12578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alt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This amendment was created because of the colonists’ struggle with Britain.</a:t>
            </a:r>
            <a:endParaRPr kumimoji="0" lang="en-US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6275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4900355"/>
            <a:ext cx="5181600" cy="1569660"/>
          </a:xfrm>
          <a:prstGeom prst="rect">
            <a:avLst/>
          </a:prstGeom>
          <a:solidFill>
            <a:srgbClr val="ED7D3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The Third Amendment prevents Congress from forcing citizens to quarter (house) troops in their homes.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" y="1219200"/>
            <a:ext cx="5867400" cy="12578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alt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This amendment was created because of the colonists’ struggle with Britain.</a:t>
            </a:r>
            <a:endParaRPr kumimoji="0" lang="en-US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8617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472" y="5598753"/>
            <a:ext cx="5072711" cy="1200329"/>
          </a:xfrm>
          <a:prstGeom prst="rect">
            <a:avLst/>
          </a:prstGeom>
          <a:solidFill>
            <a:srgbClr val="ED7D3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The Fourth Amendment protects citizens from unreasonable search and seizure.</a:t>
            </a:r>
          </a:p>
        </p:txBody>
      </p:sp>
    </p:spTree>
    <p:extLst>
      <p:ext uri="{BB962C8B-B14F-4D97-AF65-F5344CB8AC3E}">
        <p14:creationId xmlns:p14="http://schemas.microsoft.com/office/powerpoint/2010/main" val="802622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3272" y="2700635"/>
            <a:ext cx="4267200" cy="3600986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Does the United States government have the right to: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Tap your phone calls?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Put video surveillance cameras on the streets?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Watch what sites you go to on the internet?</a:t>
            </a:r>
          </a:p>
        </p:txBody>
      </p:sp>
    </p:spTree>
    <p:extLst>
      <p:ext uri="{BB962C8B-B14F-4D97-AF65-F5344CB8AC3E}">
        <p14:creationId xmlns:p14="http://schemas.microsoft.com/office/powerpoint/2010/main" val="1354723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35" y="4800600"/>
            <a:ext cx="8920130" cy="1938992"/>
          </a:xfrm>
          <a:prstGeom prst="rect">
            <a:avLst/>
          </a:prstGeom>
          <a:solidFill>
            <a:srgbClr val="ED7D3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The Fifth Amendment guarantees due process of law. 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</a:rPr>
              <a:t>Due process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</a:rPr>
              <a:t>means that the government must follow the same fair rules in all cases brought to trial.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Under the Fifth Amendment, the accused must be notified of the charges brought against him or her.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45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8100" y="4238430"/>
            <a:ext cx="9067800" cy="2619570"/>
          </a:xfrm>
          <a:prstGeom prst="rect">
            <a:avLst/>
          </a:prstGeom>
          <a:solidFill>
            <a:srgbClr val="ED7D3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accused must also be given the chance to present a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defense</a:t>
            </a: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in court (to be able to say their side of the story).</a:t>
            </a:r>
          </a:p>
          <a:p>
            <a:pPr marL="5715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Also, the government cannot require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self-incriminating testimony</a:t>
            </a: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(you don’t have to say anything that could be used against you) </a:t>
            </a: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nor may a defendant be tried twice for the same crime if the defendant has already been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acquitted</a:t>
            </a: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(let off).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153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240" y="2409764"/>
            <a:ext cx="5169272" cy="4093428"/>
          </a:xfrm>
          <a:prstGeom prst="rect">
            <a:avLst/>
          </a:prstGeom>
          <a:solidFill>
            <a:srgbClr val="ED7D3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The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</a:rPr>
              <a:t>Sixth Amendment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guarantees a jury trial in criminal cased and the right to be defended by a lawyer.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The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</a:rPr>
              <a:t>Seventh Amendment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requires jury trials in civil cases.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The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</a:rPr>
              <a:t>Eighth Amendment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prevents judges from ordering “excessive bail” on a convicted criminal.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</a:rPr>
              <a:t>The Sixth through Eighth amendments provides other protections for citizens accused of crimes.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75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97134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The Ninth Amendment assures that the rights listed in the Constitution are not the only ones that exist.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888" y="5950803"/>
            <a:ext cx="2819400" cy="830997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You have the right to get married.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9321" y="5959636"/>
            <a:ext cx="2813542" cy="830997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You have the right to get a job.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5473" y="5030806"/>
            <a:ext cx="2819400" cy="830997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You have the right to have children.</a:t>
            </a:r>
          </a:p>
        </p:txBody>
      </p:sp>
    </p:spTree>
    <p:extLst>
      <p:ext uri="{BB962C8B-B14F-4D97-AF65-F5344CB8AC3E}">
        <p14:creationId xmlns:p14="http://schemas.microsoft.com/office/powerpoint/2010/main" val="1181797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716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The </a:t>
            </a:r>
            <a:r>
              <a:rPr lang="en-US" altLang="en-US" sz="24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Tenth Amendment says </a:t>
            </a:r>
            <a:r>
              <a:rPr lang="en-US" altLang="en-US" sz="2400" dirty="0">
                <a:solidFill>
                  <a:srgbClr val="FFFF00"/>
                </a:solidFill>
                <a:latin typeface="Georgia" panose="02040502050405020303" pitchFamily="18" charset="0"/>
              </a:rPr>
              <a:t>that all powers not given to the national government and not denied the states are reserved for the states or for the people.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772" y="4042367"/>
            <a:ext cx="3068512" cy="2677656"/>
          </a:xfrm>
          <a:prstGeom prst="rect">
            <a:avLst/>
          </a:prstGeom>
          <a:solidFill>
            <a:srgbClr val="ED7D3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The Tenth Amendment assures that the power of the national government is limited.</a:t>
            </a:r>
          </a:p>
        </p:txBody>
      </p:sp>
    </p:spTree>
    <p:extLst>
      <p:ext uri="{BB962C8B-B14F-4D97-AF65-F5344CB8AC3E}">
        <p14:creationId xmlns:p14="http://schemas.microsoft.com/office/powerpoint/2010/main" val="1946785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73" y="2362200"/>
            <a:ext cx="3810000" cy="4308872"/>
          </a:xfrm>
          <a:prstGeom prst="rect">
            <a:avLst/>
          </a:prstGeom>
          <a:solidFill>
            <a:srgbClr val="ED7D3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The new framework for the United States government was complete with the Bill of Rights in place. 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Today, as the nation continues to evolve, the Constitution remains a living document that changes with the nation. </a:t>
            </a:r>
          </a:p>
        </p:txBody>
      </p:sp>
    </p:spTree>
    <p:extLst>
      <p:ext uri="{BB962C8B-B14F-4D97-AF65-F5344CB8AC3E}">
        <p14:creationId xmlns:p14="http://schemas.microsoft.com/office/powerpoint/2010/main" val="176944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816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029200"/>
            <a:ext cx="9144000" cy="1524000"/>
          </a:xfrm>
          <a:prstGeom prst="rect">
            <a:avLst/>
          </a:prstGeom>
          <a:solidFill>
            <a:srgbClr val="ED7D3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" b="0" i="0" u="none" strike="noStrike" kern="120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633413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amendment do you think is the most important?  Why?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633413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Without this amendment . . 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52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915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581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60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0680" y="304800"/>
            <a:ext cx="8763000" cy="6096000"/>
          </a:xfrm>
          <a:prstGeom prst="rect">
            <a:avLst/>
          </a:prstGeom>
          <a:ln>
            <a:solidFill>
              <a:srgbClr val="FF9933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And the story continues . . . </a:t>
            </a:r>
          </a:p>
          <a:p>
            <a:pPr marL="609600" marR="0" lvl="0" indent="-6096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 w="0"/>
                <a:solidFill>
                  <a:sysClr val="window" lastClr="FFFFFF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Virginia and New Jersey Plans are created.</a:t>
            </a:r>
          </a:p>
          <a:p>
            <a:pPr marL="609600" marR="0" lvl="0" indent="-6096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 w="0"/>
                <a:solidFill>
                  <a:sysClr val="window" lastClr="FFFFFF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Great Compromise created by Roger Sherman finally settles the dispute.</a:t>
            </a:r>
          </a:p>
          <a:p>
            <a:pPr marL="609600" marR="0" lvl="0" indent="-6096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 w="0"/>
                <a:solidFill>
                  <a:sysClr val="window" lastClr="FFFFFF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Northern and southern states begin fighting over slavery.  The Three-Fifths Compromise allows slaves to be counted as 3/5</a:t>
            </a:r>
            <a:r>
              <a:rPr kumimoji="0" lang="en-US" altLang="en-US" sz="2600" b="0" i="0" u="none" strike="noStrike" kern="1200" cap="none" spc="0" normalizeH="0" baseline="30000" noProof="0" dirty="0" smtClean="0">
                <a:ln w="0"/>
                <a:solidFill>
                  <a:sysClr val="window" lastClr="FFFFFF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altLang="en-US" sz="2600" b="0" i="0" u="none" strike="noStrike" kern="1200" cap="none" spc="0" normalizeH="0" baseline="0" noProof="0" dirty="0" smtClean="0">
                <a:ln w="0"/>
                <a:solidFill>
                  <a:sysClr val="window" lastClr="FFFFFF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of a person.</a:t>
            </a:r>
          </a:p>
          <a:p>
            <a:pPr marL="609600" marR="0" lvl="0" indent="-6096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 w="0"/>
                <a:solidFill>
                  <a:sysClr val="window" lastClr="FFFFFF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Founding Fathers took ideas from the Magna Carta, Locke, Montesquieu, the Mayflower Compact and others to create the U.S. Constitution.</a:t>
            </a:r>
          </a:p>
          <a:p>
            <a:pPr marL="609600" marR="0" lvl="0" indent="-6096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 w="0"/>
                <a:solidFill>
                  <a:sysClr val="window" lastClr="FFFFFF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Federalists and Anti-Federalists debate the need for a Bill of Rights.  The thirteen states ratify the U.S. Constitution with the promise of a Bill of Rights to be included.</a:t>
            </a:r>
            <a:endParaRPr kumimoji="0" lang="en-US" altLang="en-US" sz="2600" b="0" i="0" u="none" strike="noStrike" kern="1200" cap="none" spc="0" normalizeH="0" baseline="0" noProof="0" dirty="0">
              <a:ln w="0"/>
              <a:solidFill>
                <a:sysClr val="window" lastClr="FFFFFF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58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71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63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3505200"/>
            <a:ext cx="9144000" cy="3326423"/>
          </a:xfrm>
          <a:prstGeom prst="rect">
            <a:avLst/>
          </a:prstGeom>
          <a:solidFill>
            <a:srgbClr val="E1721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Protects the rights of the citizens of the United States.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 a framework for the government.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Contains the Bill of Rights (the first 10 amendments) outlining American citizens’ freedoms.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 an “instruction manual” for how the government</a:t>
            </a:r>
            <a:b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 to be run.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Ensures citizens’ liberties and freedoms!</a:t>
            </a:r>
          </a:p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44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2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2286000"/>
            <a:ext cx="8839200" cy="243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Under the articles of Confederation, the United States was a loose alliance of independent, quarreling states.  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Many states acted like separate nations.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 of the main goals of the framers of the Constitution was to get the states to work together as part of a single, united nation. 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193" y="5244318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fontAlgn="auto"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Justice means that the laws of the land be applied fairly to every American regardless of that person’s race, religion, gender, country of origin, political beliefs or financial situation.  </a:t>
            </a:r>
          </a:p>
        </p:txBody>
      </p:sp>
    </p:spTree>
    <p:extLst>
      <p:ext uri="{BB962C8B-B14F-4D97-AF65-F5344CB8AC3E}">
        <p14:creationId xmlns:p14="http://schemas.microsoft.com/office/powerpoint/2010/main" val="21379119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11485</TotalTime>
  <Words>1214</Words>
  <Application>Microsoft Office PowerPoint</Application>
  <PresentationFormat>On-screen Show (4:3)</PresentationFormat>
  <Paragraphs>89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Aharoni</vt:lpstr>
      <vt:lpstr>Arial</vt:lpstr>
      <vt:lpstr>Arial Black</vt:lpstr>
      <vt:lpstr>Britannic Bold</vt:lpstr>
      <vt:lpstr>Calibri</vt:lpstr>
      <vt:lpstr>Calibri Light</vt:lpstr>
      <vt:lpstr>Courtney Dorkling</vt:lpstr>
      <vt:lpstr>Georgia</vt:lpstr>
      <vt:lpstr>Highland Perk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Pamela</dc:creator>
  <cp:lastModifiedBy>Turnbo, Melissa</cp:lastModifiedBy>
  <cp:revision>265</cp:revision>
  <dcterms:created xsi:type="dcterms:W3CDTF">2008-02-15T18:50:46Z</dcterms:created>
  <dcterms:modified xsi:type="dcterms:W3CDTF">2017-02-01T16:19:49Z</dcterms:modified>
</cp:coreProperties>
</file>